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5" r:id="rId2"/>
    <p:sldId id="274" r:id="rId3"/>
    <p:sldId id="273" r:id="rId4"/>
    <p:sldId id="27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FF760B4-38ED-4076-802C-88DB54C77B80}" type="datetimeFigureOut">
              <a:rPr lang="en-US" smtClean="0"/>
              <a:t>10/7/2019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39A2C30-5193-4065-B5B0-7C189143F252}"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880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60B4-38ED-4076-802C-88DB54C77B80}"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138933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60B4-38ED-4076-802C-88DB54C77B80}"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403148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60B4-38ED-4076-802C-88DB54C77B80}"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393818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FF760B4-38ED-4076-802C-88DB54C77B80}" type="datetimeFigureOut">
              <a:rPr lang="en-US" smtClean="0"/>
              <a:t>10/7/2019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39A2C30-5193-4065-B5B0-7C189143F252}"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2436713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760B4-38ED-4076-802C-88DB54C77B80}"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279346464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F760B4-38ED-4076-802C-88DB54C77B80}"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314307273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F760B4-38ED-4076-802C-88DB54C77B80}"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57226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760B4-38ED-4076-802C-88DB54C77B80}"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266864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BFF760B4-38ED-4076-802C-88DB54C77B80}" type="datetimeFigureOut">
              <a:rPr lang="en-US" smtClean="0"/>
              <a:t>10/7/2019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139A2C30-5193-4065-B5B0-7C189143F252}"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510718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BFF760B4-38ED-4076-802C-88DB54C77B80}" type="datetimeFigureOut">
              <a:rPr lang="en-US" smtClean="0"/>
              <a:t>10/7/2019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139A2C30-5193-4065-B5B0-7C189143F252}" type="slidenum">
              <a:rPr lang="en-US" smtClean="0"/>
              <a:t>‹#›</a:t>
            </a:fld>
            <a:endParaRPr lang="en-US"/>
          </a:p>
        </p:txBody>
      </p:sp>
    </p:spTree>
    <p:extLst>
      <p:ext uri="{BB962C8B-B14F-4D97-AF65-F5344CB8AC3E}">
        <p14:creationId xmlns:p14="http://schemas.microsoft.com/office/powerpoint/2010/main" val="222294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FF760B4-38ED-4076-802C-88DB54C77B80}" type="datetimeFigureOut">
              <a:rPr lang="en-US" smtClean="0"/>
              <a:t>10/7/2019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39A2C30-5193-4065-B5B0-7C189143F252}"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54419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Dyslexia awareness </a:t>
            </a:r>
            <a:r>
              <a:rPr lang="en-US" dirty="0" smtClean="0"/>
              <a:t>2019</a:t>
            </a:r>
            <a:br>
              <a:rPr lang="en-US" dirty="0" smtClean="0"/>
            </a:br>
            <a:r>
              <a:rPr lang="en-US" dirty="0">
                <a:latin typeface="Bahnschrift" panose="020B0502040204020203" pitchFamily="34" charset="0"/>
              </a:rPr>
              <a:t> </a:t>
            </a:r>
            <a:r>
              <a:rPr lang="en-US" dirty="0" smtClean="0">
                <a:latin typeface="Bahnschrift" panose="020B0502040204020203" pitchFamily="34" charset="0"/>
              </a:rPr>
              <a:t>   </a:t>
            </a:r>
            <a:r>
              <a:rPr lang="en-US" sz="2200" dirty="0" smtClean="0">
                <a:latin typeface="Bahnschrift" panose="020B0502040204020203" pitchFamily="34" charset="0"/>
              </a:rPr>
              <a:t>send-special educational needs and disabilities </a:t>
            </a:r>
            <a:r>
              <a:rPr lang="en-US" dirty="0"/>
              <a:t/>
            </a:r>
            <a:br>
              <a:rPr lang="en-US" dirty="0"/>
            </a:br>
            <a:endParaRPr lang="en-US" dirty="0"/>
          </a:p>
        </p:txBody>
      </p:sp>
      <p:sp>
        <p:nvSpPr>
          <p:cNvPr id="3" name="Content Placeholder 2"/>
          <p:cNvSpPr>
            <a:spLocks noGrp="1"/>
          </p:cNvSpPr>
          <p:nvPr>
            <p:ph sz="half" idx="1"/>
          </p:nvPr>
        </p:nvSpPr>
        <p:spPr>
          <a:xfrm>
            <a:off x="1257300" y="2103120"/>
            <a:ext cx="4800600" cy="4036422"/>
          </a:xfrm>
        </p:spPr>
        <p:txBody>
          <a:bodyPr>
            <a:normAutofit fontScale="77500" lnSpcReduction="20000"/>
          </a:bodyPr>
          <a:lstStyle/>
          <a:p>
            <a:pPr marL="0" indent="0">
              <a:buNone/>
            </a:pPr>
            <a:r>
              <a:rPr lang="en-US" sz="5700" b="1" dirty="0" smtClean="0">
                <a:latin typeface="+mj-lt"/>
              </a:rPr>
              <a:t>Theme</a:t>
            </a:r>
          </a:p>
          <a:p>
            <a:r>
              <a:rPr lang="en-US" b="1" dirty="0" smtClean="0">
                <a:latin typeface="Century Gothic" panose="020B0502020202020204" pitchFamily="34" charset="0"/>
              </a:rPr>
              <a:t>Empowering a dyslexia child in a classroom</a:t>
            </a:r>
          </a:p>
          <a:p>
            <a:pPr marL="0" indent="0">
              <a:buNone/>
            </a:pPr>
            <a:r>
              <a:rPr lang="en-US" b="1" dirty="0" smtClean="0">
                <a:latin typeface="Century Gothic" panose="020B0502020202020204" pitchFamily="34" charset="0"/>
              </a:rPr>
              <a:t>                                            </a:t>
            </a:r>
            <a:r>
              <a:rPr lang="en-US" dirty="0" smtClean="0">
                <a:latin typeface="Century Gothic" panose="020B0502020202020204" pitchFamily="34" charset="0"/>
              </a:rPr>
              <a:t>(normal reading)</a:t>
            </a:r>
          </a:p>
          <a:p>
            <a:r>
              <a:rPr lang="en-US" b="1" dirty="0" smtClean="0">
                <a:latin typeface="Century Gothic" panose="020B0502020202020204" pitchFamily="34" charset="0"/>
              </a:rPr>
              <a:t>3mpwoernig a </a:t>
            </a:r>
            <a:r>
              <a:rPr lang="en-US" b="1" dirty="0" err="1" smtClean="0">
                <a:latin typeface="Century Gothic" panose="020B0502020202020204" pitchFamily="34" charset="0"/>
              </a:rPr>
              <a:t>sydlexia</a:t>
            </a:r>
            <a:r>
              <a:rPr lang="en-US" b="1" dirty="0" smtClean="0">
                <a:latin typeface="Century Gothic" panose="020B0502020202020204" pitchFamily="34" charset="0"/>
              </a:rPr>
              <a:t> </a:t>
            </a:r>
            <a:r>
              <a:rPr lang="en-US" b="1" dirty="0" err="1" smtClean="0">
                <a:latin typeface="Century Gothic" panose="020B0502020202020204" pitchFamily="34" charset="0"/>
              </a:rPr>
              <a:t>chlid</a:t>
            </a:r>
            <a:r>
              <a:rPr lang="en-US" b="1" dirty="0" smtClean="0">
                <a:latin typeface="Century Gothic" panose="020B0502020202020204" pitchFamily="34" charset="0"/>
              </a:rPr>
              <a:t> </a:t>
            </a:r>
            <a:r>
              <a:rPr lang="en-US" b="1" dirty="0" err="1" smtClean="0">
                <a:latin typeface="Century Gothic" panose="020B0502020202020204" pitchFamily="34" charset="0"/>
              </a:rPr>
              <a:t>ni</a:t>
            </a:r>
            <a:r>
              <a:rPr lang="en-US" b="1" dirty="0" smtClean="0">
                <a:latin typeface="Century Gothic" panose="020B0502020202020204" pitchFamily="34" charset="0"/>
              </a:rPr>
              <a:t> a c/</a:t>
            </a:r>
            <a:r>
              <a:rPr lang="en-US" b="1" dirty="0" err="1" smtClean="0">
                <a:latin typeface="Century Gothic" panose="020B0502020202020204" pitchFamily="34" charset="0"/>
              </a:rPr>
              <a:t>assmoor</a:t>
            </a:r>
            <a:endParaRPr lang="en-US" b="1" dirty="0" smtClean="0">
              <a:latin typeface="Century Gothic" panose="020B0502020202020204" pitchFamily="34" charset="0"/>
            </a:endParaRPr>
          </a:p>
          <a:p>
            <a:pPr marL="0" indent="0">
              <a:buNone/>
            </a:pPr>
            <a:r>
              <a:rPr lang="en-US" dirty="0">
                <a:latin typeface="Century Gothic" panose="020B0502020202020204" pitchFamily="34" charset="0"/>
              </a:rPr>
              <a:t> </a:t>
            </a:r>
            <a:r>
              <a:rPr lang="en-US" dirty="0" smtClean="0">
                <a:latin typeface="Century Gothic" panose="020B0502020202020204" pitchFamily="34" charset="0"/>
              </a:rPr>
              <a:t>                                            (dyslexic reading)</a:t>
            </a:r>
            <a:endParaRPr lang="en-US" dirty="0">
              <a:latin typeface="Century Gothic" panose="020B0502020202020204" pitchFamily="34" charset="0"/>
            </a:endParaRPr>
          </a:p>
          <a:p>
            <a:pPr marL="0" indent="0">
              <a:buNone/>
            </a:pPr>
            <a:endParaRPr lang="en-US" b="1" dirty="0" smtClean="0">
              <a:latin typeface="Bauhaus 93" panose="04030905020B02020C02" pitchFamily="82" charset="0"/>
            </a:endParaRPr>
          </a:p>
          <a:p>
            <a:pPr marL="0" indent="0">
              <a:buNone/>
            </a:pPr>
            <a:endParaRPr lang="en-US" b="1" dirty="0">
              <a:latin typeface="Bauhaus 93" panose="04030905020B02020C02" pitchFamily="82" charset="0"/>
            </a:endParaRPr>
          </a:p>
          <a:p>
            <a:pPr marL="0" indent="0">
              <a:buNone/>
            </a:pPr>
            <a:endParaRPr lang="en-US" b="1" dirty="0" smtClean="0">
              <a:latin typeface="Bauhaus 93" panose="04030905020B02020C02" pitchFamily="82" charset="0"/>
            </a:endParaRPr>
          </a:p>
          <a:p>
            <a:pPr marL="0" indent="0">
              <a:buNone/>
            </a:pPr>
            <a:endParaRPr lang="en-US" b="1" dirty="0">
              <a:latin typeface="Bauhaus 93" panose="04030905020B02020C02" pitchFamily="82" charset="0"/>
            </a:endParaRPr>
          </a:p>
          <a:p>
            <a:pPr marL="0" indent="0">
              <a:buNone/>
            </a:pPr>
            <a:r>
              <a:rPr lang="en-US" b="1" dirty="0" smtClean="0">
                <a:latin typeface="Agency FB" panose="020B0503020202020204" pitchFamily="34" charset="0"/>
              </a:rPr>
              <a:t>7</a:t>
            </a:r>
            <a:r>
              <a:rPr lang="en-US" b="1" baseline="30000" dirty="0" smtClean="0">
                <a:latin typeface="Agency FB" panose="020B0503020202020204" pitchFamily="34" charset="0"/>
              </a:rPr>
              <a:t>th</a:t>
            </a:r>
            <a:r>
              <a:rPr lang="en-US" b="1" dirty="0" smtClean="0">
                <a:latin typeface="Agency FB" panose="020B0503020202020204" pitchFamily="34" charset="0"/>
              </a:rPr>
              <a:t> to 11</a:t>
            </a:r>
            <a:r>
              <a:rPr lang="en-US" b="1" baseline="30000" dirty="0" smtClean="0">
                <a:latin typeface="Agency FB" panose="020B0503020202020204" pitchFamily="34" charset="0"/>
              </a:rPr>
              <a:t>th</a:t>
            </a:r>
            <a:r>
              <a:rPr lang="en-US" b="1" dirty="0" smtClean="0">
                <a:latin typeface="Agency FB" panose="020B0503020202020204" pitchFamily="34" charset="0"/>
              </a:rPr>
              <a:t> October get to know and learn about dyslexia</a:t>
            </a:r>
          </a:p>
        </p:txBody>
      </p:sp>
      <p:sp>
        <p:nvSpPr>
          <p:cNvPr id="4" name="Content Placeholder 3"/>
          <p:cNvSpPr>
            <a:spLocks noGrp="1"/>
          </p:cNvSpPr>
          <p:nvPr>
            <p:ph sz="half" idx="2"/>
          </p:nvPr>
        </p:nvSpPr>
        <p:spPr>
          <a:xfrm>
            <a:off x="6647796" y="1874517"/>
            <a:ext cx="4800600" cy="4265025"/>
          </a:xfrm>
        </p:spPr>
        <p:txBody>
          <a:bodyPr>
            <a:normAutofit fontScale="77500" lnSpcReduction="20000"/>
          </a:bodyPr>
          <a:lstStyle/>
          <a:p>
            <a:pPr marL="0" indent="0">
              <a:buNone/>
            </a:pPr>
            <a:r>
              <a:rPr lang="en-US" b="1" dirty="0" smtClean="0"/>
              <a:t>FAQ </a:t>
            </a:r>
          </a:p>
          <a:p>
            <a:r>
              <a:rPr lang="en-US" dirty="0" smtClean="0"/>
              <a:t>Is dyslexia the same as illiteracy?</a:t>
            </a:r>
          </a:p>
          <a:p>
            <a:r>
              <a:rPr lang="en-US" dirty="0" smtClean="0"/>
              <a:t>When </a:t>
            </a:r>
            <a:r>
              <a:rPr lang="en-US" dirty="0" smtClean="0"/>
              <a:t>can it be identified? </a:t>
            </a:r>
          </a:p>
          <a:p>
            <a:r>
              <a:rPr lang="en-US" dirty="0" smtClean="0"/>
              <a:t>What causes dyslexia?</a:t>
            </a:r>
          </a:p>
          <a:p>
            <a:r>
              <a:rPr lang="en-US" dirty="0" smtClean="0"/>
              <a:t>Is it a disease?</a:t>
            </a:r>
          </a:p>
          <a:p>
            <a:r>
              <a:rPr lang="en-US" dirty="0" smtClean="0"/>
              <a:t>Does it </a:t>
            </a:r>
            <a:r>
              <a:rPr lang="en-US" dirty="0" smtClean="0"/>
              <a:t>have a </a:t>
            </a:r>
            <a:r>
              <a:rPr lang="en-US" dirty="0" smtClean="0"/>
              <a:t>cure?</a:t>
            </a:r>
          </a:p>
          <a:p>
            <a:r>
              <a:rPr lang="en-US" dirty="0" smtClean="0"/>
              <a:t>Is it ever too late to help a person with dyslexia?</a:t>
            </a:r>
          </a:p>
          <a:p>
            <a:r>
              <a:rPr lang="en-US" dirty="0" smtClean="0"/>
              <a:t>Does it only happen to English speakers?</a:t>
            </a:r>
          </a:p>
          <a:p>
            <a:r>
              <a:rPr lang="en-US" dirty="0" smtClean="0"/>
              <a:t>How will the child succeed if he </a:t>
            </a:r>
            <a:r>
              <a:rPr lang="en-US" dirty="0" smtClean="0"/>
              <a:t>can’t </a:t>
            </a:r>
            <a:r>
              <a:rPr lang="en-US" dirty="0" smtClean="0"/>
              <a:t>read?</a:t>
            </a:r>
          </a:p>
          <a:p>
            <a:pPr marL="0" indent="0">
              <a:buNone/>
            </a:pPr>
            <a:r>
              <a:rPr lang="en-US" dirty="0" smtClean="0"/>
              <a:t>Find out more about dyslexia and help in raising this </a:t>
            </a:r>
            <a:r>
              <a:rPr lang="en-US" dirty="0" smtClean="0"/>
              <a:t>awareness!</a:t>
            </a:r>
            <a:endParaRPr lang="en-US" dirty="0" smtClean="0"/>
          </a:p>
          <a:p>
            <a:endParaRPr lang="en-US" dirty="0"/>
          </a:p>
        </p:txBody>
      </p:sp>
    </p:spTree>
    <p:extLst>
      <p:ext uri="{BB962C8B-B14F-4D97-AF65-F5344CB8AC3E}">
        <p14:creationId xmlns:p14="http://schemas.microsoft.com/office/powerpoint/2010/main" val="2302418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ote</a:t>
            </a:r>
            <a:endParaRPr lang="en-US" dirty="0"/>
          </a:p>
        </p:txBody>
      </p:sp>
      <p:sp>
        <p:nvSpPr>
          <p:cNvPr id="3" name="Content Placeholder 2"/>
          <p:cNvSpPr>
            <a:spLocks noGrp="1"/>
          </p:cNvSpPr>
          <p:nvPr>
            <p:ph idx="1"/>
          </p:nvPr>
        </p:nvSpPr>
        <p:spPr>
          <a:xfrm>
            <a:off x="1084216" y="1485990"/>
            <a:ext cx="9812383" cy="4351338"/>
          </a:xfrm>
        </p:spPr>
        <p:txBody>
          <a:bodyPr/>
          <a:lstStyle/>
          <a:p>
            <a:pPr>
              <a:buFont typeface="Wingdings" panose="05000000000000000000" pitchFamily="2" charset="2"/>
              <a:buChar char="v"/>
            </a:pPr>
            <a:r>
              <a:rPr lang="en-US" dirty="0" smtClean="0"/>
              <a:t>It is important to note that not all students who have difficulties with these skills have dyslexia. Formal testing of reading, language, and writing skills is the only way to confirm a diagnosis of suspected dyslexia. </a:t>
            </a:r>
          </a:p>
          <a:p>
            <a:pPr>
              <a:buFont typeface="Wingdings" panose="05000000000000000000" pitchFamily="2" charset="2"/>
              <a:buChar char="v"/>
            </a:pPr>
            <a:r>
              <a:rPr lang="en-US" dirty="0" smtClean="0"/>
              <a:t>An individual can have more than one learning or behavioral disability. For example, in various studies as many as 30% of those diagnosed with a learning or reading difference have also been with ADHD. Although disabilities may co-occur, one is not the cause of the other. </a:t>
            </a:r>
            <a:endParaRPr lang="en-US" dirty="0"/>
          </a:p>
        </p:txBody>
      </p:sp>
    </p:spTree>
    <p:extLst>
      <p:ext uri="{BB962C8B-B14F-4D97-AF65-F5344CB8AC3E}">
        <p14:creationId xmlns:p14="http://schemas.microsoft.com/office/powerpoint/2010/main" val="3365621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326572"/>
          </a:xfrm>
        </p:spPr>
        <p:txBody>
          <a:bodyPr>
            <a:noAutofit/>
          </a:bodyPr>
          <a:lstStyle/>
          <a:p>
            <a:r>
              <a:rPr lang="en-US" sz="2000" dirty="0" smtClean="0"/>
              <a:t/>
            </a:r>
            <a:br>
              <a:rPr lang="en-US" sz="2000" dirty="0" smtClean="0"/>
            </a:br>
            <a:r>
              <a:rPr lang="en-US" sz="3200" b="1" dirty="0" smtClean="0"/>
              <a:t>Social and Emotional Connection </a:t>
            </a:r>
            <a:endParaRPr lang="en-US" sz="2000" dirty="0"/>
          </a:p>
        </p:txBody>
      </p:sp>
      <p:sp>
        <p:nvSpPr>
          <p:cNvPr id="3" name="Content Placeholder 2"/>
          <p:cNvSpPr>
            <a:spLocks noGrp="1"/>
          </p:cNvSpPr>
          <p:nvPr>
            <p:ph idx="1"/>
          </p:nvPr>
        </p:nvSpPr>
        <p:spPr>
          <a:xfrm>
            <a:off x="838200" y="1005840"/>
            <a:ext cx="10515600" cy="5171123"/>
          </a:xfrm>
        </p:spPr>
        <p:txBody>
          <a:bodyPr>
            <a:normAutofit/>
          </a:bodyPr>
          <a:lstStyle/>
          <a:p>
            <a:r>
              <a:rPr lang="en-US" b="1" dirty="0" smtClean="0"/>
              <a:t>Stress </a:t>
            </a:r>
            <a:r>
              <a:rPr lang="en-US" b="1" dirty="0"/>
              <a:t>and Anxiety </a:t>
            </a:r>
            <a:endParaRPr lang="en-US" dirty="0"/>
          </a:p>
          <a:p>
            <a:pPr>
              <a:buFont typeface="Wingdings" panose="05000000000000000000" pitchFamily="2" charset="2"/>
              <a:buChar char="§"/>
            </a:pPr>
            <a:r>
              <a:rPr lang="en-US" dirty="0" smtClean="0"/>
              <a:t> All </a:t>
            </a:r>
            <a:r>
              <a:rPr lang="en-US" dirty="0"/>
              <a:t>people, young and old, can experience overwhelming stress and exhibit signs of anxiety, but </a:t>
            </a:r>
            <a:r>
              <a:rPr lang="en-US" dirty="0" smtClean="0"/>
              <a:t>children</a:t>
            </a:r>
            <a:r>
              <a:rPr lang="en-US" dirty="0"/>
              <a:t>, adolescents, and adults with dyslexia are particularly vulnerable. </a:t>
            </a:r>
          </a:p>
          <a:p>
            <a:pPr>
              <a:buFont typeface="Wingdings" panose="05000000000000000000" pitchFamily="2" charset="2"/>
              <a:buChar char="§"/>
            </a:pPr>
            <a:r>
              <a:rPr lang="en-US" dirty="0" smtClean="0"/>
              <a:t>The nature </a:t>
            </a:r>
            <a:r>
              <a:rPr lang="en-US" dirty="0"/>
              <a:t>of their learning </a:t>
            </a:r>
            <a:r>
              <a:rPr lang="en-US" dirty="0" smtClean="0"/>
              <a:t>disability is not fully understood and </a:t>
            </a:r>
            <a:r>
              <a:rPr lang="en-US" dirty="0"/>
              <a:t>a</a:t>
            </a:r>
            <a:r>
              <a:rPr lang="en-US" dirty="0" smtClean="0"/>
              <a:t>s </a:t>
            </a:r>
            <a:r>
              <a:rPr lang="en-US" dirty="0"/>
              <a:t>a result, tend to blame themselves for their own </a:t>
            </a:r>
            <a:r>
              <a:rPr lang="en-US" dirty="0" smtClean="0"/>
              <a:t>difficulties.</a:t>
            </a:r>
          </a:p>
          <a:p>
            <a:pPr>
              <a:buFont typeface="Wingdings" panose="05000000000000000000" pitchFamily="2" charset="2"/>
              <a:buChar char="§"/>
            </a:pPr>
            <a:r>
              <a:rPr lang="en-US" dirty="0" smtClean="0"/>
              <a:t>Years </a:t>
            </a:r>
            <a:r>
              <a:rPr lang="en-US" dirty="0"/>
              <a:t>of self-doubt and self-recrimination may erode a person’s self-esteem, making them less able to tolerate the challenges of school, work, or social interactions and more stressed and anxious. </a:t>
            </a:r>
          </a:p>
          <a:p>
            <a:r>
              <a:rPr lang="en-US" dirty="0" smtClean="0"/>
              <a:t>People with dyslexia experience years of frustration </a:t>
            </a:r>
            <a:r>
              <a:rPr lang="en-US" dirty="0"/>
              <a:t>and limited success, despite countless hours spent in special programs or working with specialists. Their progress may have been agonizingly slow and frustrating, rendering them emotionally fragile and vulnerable. </a:t>
            </a:r>
            <a:endParaRPr lang="en-US" dirty="0" smtClean="0"/>
          </a:p>
          <a:p>
            <a:r>
              <a:rPr lang="en-US" dirty="0" smtClean="0"/>
              <a:t>Some </a:t>
            </a:r>
            <a:r>
              <a:rPr lang="en-US" dirty="0"/>
              <a:t>have been subjected to excessive pressure to succeed (or excel) without the proper support or training. Others have been continuously compared to siblings, classmates, or co-workers, making them </a:t>
            </a:r>
            <a:r>
              <a:rPr lang="en-US" dirty="0" smtClean="0"/>
              <a:t>embarrassed, cautious</a:t>
            </a:r>
            <a:r>
              <a:rPr lang="en-US" dirty="0"/>
              <a:t>, and defensive. </a:t>
            </a:r>
          </a:p>
        </p:txBody>
      </p:sp>
    </p:spTree>
    <p:extLst>
      <p:ext uri="{BB962C8B-B14F-4D97-AF65-F5344CB8AC3E}">
        <p14:creationId xmlns:p14="http://schemas.microsoft.com/office/powerpoint/2010/main" val="347447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6"/>
            <a:ext cx="10178322" cy="720274"/>
          </a:xfrm>
        </p:spPr>
        <p:txBody>
          <a:bodyPr>
            <a:normAutofit/>
          </a:bodyPr>
          <a:lstStyle/>
          <a:p>
            <a:r>
              <a:rPr lang="en-US" sz="3200" dirty="0" smtClean="0"/>
              <a:t>Social and emotional </a:t>
            </a:r>
            <a:r>
              <a:rPr lang="en-US" sz="3200" dirty="0" err="1" smtClean="0"/>
              <a:t>cont</a:t>
            </a:r>
            <a:r>
              <a:rPr lang="en-US" sz="3200" dirty="0" smtClean="0"/>
              <a:t>…</a:t>
            </a:r>
            <a:endParaRPr lang="en-US" sz="3200" dirty="0"/>
          </a:p>
        </p:txBody>
      </p:sp>
      <p:sp>
        <p:nvSpPr>
          <p:cNvPr id="3" name="Content Placeholder 2"/>
          <p:cNvSpPr>
            <a:spLocks noGrp="1"/>
          </p:cNvSpPr>
          <p:nvPr>
            <p:ph idx="1"/>
          </p:nvPr>
        </p:nvSpPr>
        <p:spPr>
          <a:xfrm>
            <a:off x="1251678" y="1465729"/>
            <a:ext cx="10178322" cy="4413863"/>
          </a:xfrm>
        </p:spPr>
        <p:txBody>
          <a:bodyPr>
            <a:normAutofit fontScale="92500" lnSpcReduction="20000"/>
          </a:bodyPr>
          <a:lstStyle/>
          <a:p>
            <a:pPr marL="0" indent="0">
              <a:buNone/>
            </a:pPr>
            <a:r>
              <a:rPr lang="en-US" b="1" dirty="0"/>
              <a:t>Self image</a:t>
            </a:r>
          </a:p>
          <a:p>
            <a:r>
              <a:rPr lang="en-US" dirty="0"/>
              <a:t>Students with dyslexia often end up feeling “dumb” and less capable than they actually are.  </a:t>
            </a:r>
          </a:p>
          <a:p>
            <a:r>
              <a:rPr lang="en-US" dirty="0"/>
              <a:t>After experiencing a great deal of stress due to academic problems, a student may become discouraged about continuing in school. </a:t>
            </a:r>
          </a:p>
          <a:p>
            <a:endParaRPr lang="en-US" dirty="0"/>
          </a:p>
          <a:p>
            <a:pPr marL="0" indent="0">
              <a:buNone/>
            </a:pPr>
            <a:r>
              <a:rPr lang="en-US" b="1" dirty="0"/>
              <a:t>Depression </a:t>
            </a:r>
            <a:endParaRPr lang="en-US" dirty="0"/>
          </a:p>
          <a:p>
            <a:r>
              <a:rPr lang="en-US" dirty="0"/>
              <a:t>Depression is also a frequent complication in dyslexia </a:t>
            </a:r>
          </a:p>
          <a:p>
            <a:r>
              <a:rPr lang="en-US" dirty="0"/>
              <a:t>They tend to have negative thoughts about themselves, that is, a negative self- image. </a:t>
            </a:r>
          </a:p>
          <a:p>
            <a:r>
              <a:rPr lang="en-US" dirty="0"/>
              <a:t> They tend to view the world negatively. They are less likely to enjoy the positive experiences in life. This makes it difficult for them to have fun. </a:t>
            </a:r>
          </a:p>
          <a:p>
            <a:r>
              <a:rPr lang="en-US" dirty="0"/>
              <a:t> Most depressed youngsters have great trouble imagining anything positive about the future. The depressed child with dyslexia not only experiences great pain in his present experiences, but also foresees a life of continuing failure. </a:t>
            </a:r>
          </a:p>
          <a:p>
            <a:endParaRPr lang="en-US" dirty="0"/>
          </a:p>
        </p:txBody>
      </p:sp>
    </p:spTree>
    <p:extLst>
      <p:ext uri="{BB962C8B-B14F-4D97-AF65-F5344CB8AC3E}">
        <p14:creationId xmlns:p14="http://schemas.microsoft.com/office/powerpoint/2010/main" val="556937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CLASSROOM STRATEGIES, TIPS AND TOOLS</a:t>
            </a:r>
            <a:r>
              <a:rPr lang="en-US" sz="2800" dirty="0"/>
              <a:t/>
            </a:r>
            <a:br>
              <a:rPr lang="en-US" sz="2800" dirty="0"/>
            </a:br>
            <a:endParaRPr lang="en-US" dirty="0"/>
          </a:p>
        </p:txBody>
      </p:sp>
      <p:sp>
        <p:nvSpPr>
          <p:cNvPr id="3" name="Content Placeholder 2"/>
          <p:cNvSpPr>
            <a:spLocks noGrp="1"/>
          </p:cNvSpPr>
          <p:nvPr>
            <p:ph idx="1"/>
          </p:nvPr>
        </p:nvSpPr>
        <p:spPr>
          <a:xfrm>
            <a:off x="1251678" y="1008529"/>
            <a:ext cx="10178322" cy="5593977"/>
          </a:xfrm>
        </p:spPr>
        <p:txBody>
          <a:bodyPr/>
          <a:lstStyle/>
          <a:p>
            <a:r>
              <a:rPr lang="en-US" dirty="0"/>
              <a:t>Teaching students with dyslexia across settings is challenging. Both general education and special education teachers seek accommodations that foster the learning and management of a class of heterogeneous learners </a:t>
            </a:r>
          </a:p>
          <a:p>
            <a:r>
              <a:rPr lang="en-US" dirty="0"/>
              <a:t>Schools can implement academic accommodations and modifications to help students with dyslexia succeed </a:t>
            </a:r>
          </a:p>
          <a:p>
            <a:r>
              <a:rPr lang="en-US" dirty="0"/>
              <a:t>For example, a student with dyslexia can be given extra time to complete tasks, help with taking notes, and work assignments that are modified appropriately. Teachers can give taped tests or allow students with dyslexia to use alternative means of assessment. Students can benefit from listening to books on tape and using text reading and word processing computer programs. </a:t>
            </a:r>
            <a:endParaRPr lang="en-US" dirty="0" smtClean="0"/>
          </a:p>
          <a:p>
            <a:r>
              <a:rPr lang="en-US" dirty="0" smtClean="0"/>
              <a:t>There are different ways these children with dyslexia can be accommodated in  a classroom that is though; through materials, interactive instruction as well as students performance</a:t>
            </a:r>
            <a:endParaRPr lang="en-US" dirty="0"/>
          </a:p>
          <a:p>
            <a:endParaRPr lang="en-US" dirty="0"/>
          </a:p>
        </p:txBody>
      </p:sp>
    </p:spTree>
    <p:extLst>
      <p:ext uri="{BB962C8B-B14F-4D97-AF65-F5344CB8AC3E}">
        <p14:creationId xmlns:p14="http://schemas.microsoft.com/office/powerpoint/2010/main" val="424801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47168"/>
          </a:xfrm>
        </p:spPr>
        <p:txBody>
          <a:bodyPr>
            <a:normAutofit/>
          </a:bodyPr>
          <a:lstStyle/>
          <a:p>
            <a:r>
              <a:rPr lang="en-US" sz="3600" b="1" dirty="0" smtClean="0"/>
              <a:t>Accommodations </a:t>
            </a:r>
            <a:r>
              <a:rPr lang="en-US" sz="3600" b="1" dirty="0"/>
              <a:t>Involving Materials </a:t>
            </a:r>
            <a:endParaRPr lang="en-US" sz="1800" dirty="0"/>
          </a:p>
        </p:txBody>
      </p:sp>
      <p:sp>
        <p:nvSpPr>
          <p:cNvPr id="3" name="Content Placeholder 2"/>
          <p:cNvSpPr>
            <a:spLocks noGrp="1"/>
          </p:cNvSpPr>
          <p:nvPr>
            <p:ph idx="1"/>
          </p:nvPr>
        </p:nvSpPr>
        <p:spPr>
          <a:xfrm>
            <a:off x="1251678" y="1129553"/>
            <a:ext cx="10178322" cy="5257800"/>
          </a:xfrm>
        </p:spPr>
        <p:txBody>
          <a:bodyPr>
            <a:normAutofit fontScale="92500" lnSpcReduction="10000"/>
          </a:bodyPr>
          <a:lstStyle/>
          <a:p>
            <a:r>
              <a:rPr lang="en-US" dirty="0" smtClean="0"/>
              <a:t>Students </a:t>
            </a:r>
            <a:r>
              <a:rPr lang="en-US" dirty="0"/>
              <a:t>spend a large portion of the school day interacting with materials</a:t>
            </a:r>
            <a:r>
              <a:rPr lang="en-US" dirty="0" smtClean="0"/>
              <a:t>.</a:t>
            </a:r>
          </a:p>
          <a:p>
            <a:r>
              <a:rPr lang="en-US" dirty="0" smtClean="0"/>
              <a:t> </a:t>
            </a:r>
            <a:r>
              <a:rPr lang="en-US" dirty="0"/>
              <a:t>Most instructional materials give teachers few activities or directions for teaching a large class of students who learn at different rates and in various ways. </a:t>
            </a:r>
            <a:endParaRPr lang="en-US" dirty="0" smtClean="0"/>
          </a:p>
          <a:p>
            <a:pPr marL="0" indent="0">
              <a:buNone/>
            </a:pPr>
            <a:r>
              <a:rPr lang="en-US" dirty="0" smtClean="0"/>
              <a:t>Here are the ways materials can accommodate learners with dyslexia</a:t>
            </a:r>
          </a:p>
          <a:p>
            <a:pPr>
              <a:buFont typeface="Wingdings" panose="05000000000000000000" pitchFamily="2" charset="2"/>
              <a:buChar char="Ø"/>
            </a:pPr>
            <a:r>
              <a:rPr lang="en-US" dirty="0" smtClean="0"/>
              <a:t>Clarify or simplify written directions </a:t>
            </a:r>
          </a:p>
          <a:p>
            <a:pPr>
              <a:buFont typeface="Wingdings" panose="05000000000000000000" pitchFamily="2" charset="2"/>
              <a:buChar char="Ø"/>
            </a:pPr>
            <a:r>
              <a:rPr lang="en-US" dirty="0" smtClean="0"/>
              <a:t>Present a small amount of work </a:t>
            </a:r>
          </a:p>
          <a:p>
            <a:pPr>
              <a:buFont typeface="Wingdings" panose="05000000000000000000" pitchFamily="2" charset="2"/>
              <a:buChar char="Ø"/>
            </a:pPr>
            <a:r>
              <a:rPr lang="en-US" dirty="0" smtClean="0"/>
              <a:t>Block out extraneous stimuli</a:t>
            </a:r>
          </a:p>
          <a:p>
            <a:pPr>
              <a:buFont typeface="Wingdings" panose="05000000000000000000" pitchFamily="2" charset="2"/>
              <a:buChar char="Ø"/>
            </a:pPr>
            <a:r>
              <a:rPr lang="en-US" dirty="0" smtClean="0"/>
              <a:t>Highlight essential information. </a:t>
            </a:r>
          </a:p>
          <a:p>
            <a:pPr>
              <a:buFont typeface="Wingdings" panose="05000000000000000000" pitchFamily="2" charset="2"/>
              <a:buChar char="Ø"/>
            </a:pPr>
            <a:r>
              <a:rPr lang="en-US" dirty="0" smtClean="0"/>
              <a:t>Use a placeholder in consumable material </a:t>
            </a:r>
          </a:p>
          <a:p>
            <a:pPr>
              <a:buFont typeface="Wingdings" panose="05000000000000000000" pitchFamily="2" charset="2"/>
              <a:buChar char="Ø"/>
            </a:pPr>
            <a:r>
              <a:rPr lang="en-US" dirty="0" smtClean="0"/>
              <a:t>Provide additional practice activities </a:t>
            </a:r>
          </a:p>
          <a:p>
            <a:pPr>
              <a:buFont typeface="Wingdings" panose="05000000000000000000" pitchFamily="2" charset="2"/>
              <a:buChar char="Ø"/>
            </a:pPr>
            <a:r>
              <a:rPr lang="en-US" dirty="0" smtClean="0"/>
              <a:t>Provide a glossary in content areas. </a:t>
            </a:r>
          </a:p>
          <a:p>
            <a:pPr>
              <a:buFont typeface="Wingdings" panose="05000000000000000000" pitchFamily="2" charset="2"/>
              <a:buChar char="Ø"/>
            </a:pPr>
            <a:r>
              <a:rPr lang="en-US" dirty="0" smtClean="0"/>
              <a:t>Develop reading guides. </a:t>
            </a:r>
          </a:p>
          <a:p>
            <a:pPr>
              <a:buFont typeface="Wingdings" panose="05000000000000000000" pitchFamily="2" charset="2"/>
              <a:buChar char="Ø"/>
            </a:pPr>
            <a:r>
              <a:rPr lang="en-US" dirty="0" smtClean="0"/>
              <a:t>Use an audio recording device </a:t>
            </a:r>
          </a:p>
          <a:p>
            <a:pPr>
              <a:buFont typeface="Wingdings" panose="05000000000000000000" pitchFamily="2" charset="2"/>
              <a:buChar char="Ø"/>
            </a:pPr>
            <a:r>
              <a:rPr lang="en-US" dirty="0" smtClean="0"/>
              <a:t>Use of assistive technology </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b="1" dirty="0" smtClean="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29619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33721"/>
          </a:xfrm>
        </p:spPr>
        <p:txBody>
          <a:bodyPr>
            <a:normAutofit/>
          </a:bodyPr>
          <a:lstStyle/>
          <a:p>
            <a:r>
              <a:rPr lang="en-US" sz="1800" b="1" dirty="0" smtClean="0"/>
              <a:t>Accommodations </a:t>
            </a:r>
            <a:r>
              <a:rPr lang="en-US" sz="1800" b="1" dirty="0"/>
              <a:t>Involving Interactive Instruction </a:t>
            </a:r>
            <a:endParaRPr lang="en-US" sz="1800" dirty="0"/>
          </a:p>
        </p:txBody>
      </p:sp>
      <p:sp>
        <p:nvSpPr>
          <p:cNvPr id="3" name="Content Placeholder 2"/>
          <p:cNvSpPr>
            <a:spLocks noGrp="1"/>
          </p:cNvSpPr>
          <p:nvPr>
            <p:ph idx="1"/>
          </p:nvPr>
        </p:nvSpPr>
        <p:spPr>
          <a:xfrm>
            <a:off x="1251678" y="954741"/>
            <a:ext cx="10178322" cy="5688106"/>
          </a:xfrm>
        </p:spPr>
        <p:txBody>
          <a:bodyPr>
            <a:normAutofit/>
          </a:bodyPr>
          <a:lstStyle/>
          <a:p>
            <a:r>
              <a:rPr lang="en-US" dirty="0" smtClean="0"/>
              <a:t>Use </a:t>
            </a:r>
            <a:r>
              <a:rPr lang="en-US" dirty="0"/>
              <a:t>explicit teaching procedures </a:t>
            </a:r>
          </a:p>
          <a:p>
            <a:r>
              <a:rPr lang="en-US" dirty="0"/>
              <a:t>Repeat directions </a:t>
            </a:r>
          </a:p>
          <a:p>
            <a:r>
              <a:rPr lang="en-US" dirty="0"/>
              <a:t>Maintain daily routines. </a:t>
            </a:r>
          </a:p>
          <a:p>
            <a:r>
              <a:rPr lang="en-US" dirty="0"/>
              <a:t>Provide a copy of lesson notes </a:t>
            </a:r>
          </a:p>
          <a:p>
            <a:r>
              <a:rPr lang="en-US" dirty="0"/>
              <a:t>Provide students with a graphic organizer </a:t>
            </a:r>
          </a:p>
          <a:p>
            <a:r>
              <a:rPr lang="en-US" dirty="0"/>
              <a:t>Use step-by-step instruction. </a:t>
            </a:r>
          </a:p>
          <a:p>
            <a:r>
              <a:rPr lang="en-US" dirty="0"/>
              <a:t>Simultaneously combine verbal and visual information </a:t>
            </a:r>
          </a:p>
          <a:p>
            <a:r>
              <a:rPr lang="en-US" dirty="0"/>
              <a:t>Write key points or words on the chalkboard/whiteboard </a:t>
            </a:r>
          </a:p>
          <a:p>
            <a:r>
              <a:rPr lang="en-US" dirty="0"/>
              <a:t>Use balanced presentations and activities </a:t>
            </a:r>
          </a:p>
          <a:p>
            <a:r>
              <a:rPr lang="en-US" dirty="0"/>
              <a:t>Use mnemonic </a:t>
            </a:r>
            <a:r>
              <a:rPr lang="en-US" dirty="0" smtClean="0"/>
              <a:t>instruction</a:t>
            </a:r>
            <a:endParaRPr lang="en-US" dirty="0"/>
          </a:p>
          <a:p>
            <a:r>
              <a:rPr lang="en-US" dirty="0"/>
              <a:t>Emphasize daily review.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89395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39591"/>
          </a:xfrm>
        </p:spPr>
        <p:txBody>
          <a:bodyPr>
            <a:normAutofit fontScale="90000"/>
          </a:bodyPr>
          <a:lstStyle/>
          <a:p>
            <a:r>
              <a:rPr lang="en-US" sz="2200" dirty="0"/>
              <a:t/>
            </a:r>
            <a:br>
              <a:rPr lang="en-US" sz="2200" dirty="0"/>
            </a:br>
            <a:r>
              <a:rPr lang="en-US" sz="2200" b="1" dirty="0"/>
              <a:t>Accommodations Involving Student Performance </a:t>
            </a:r>
            <a:endParaRPr lang="en-US" dirty="0"/>
          </a:p>
        </p:txBody>
      </p:sp>
      <p:sp>
        <p:nvSpPr>
          <p:cNvPr id="3" name="Content Placeholder 2"/>
          <p:cNvSpPr>
            <a:spLocks noGrp="1"/>
          </p:cNvSpPr>
          <p:nvPr>
            <p:ph idx="1"/>
          </p:nvPr>
        </p:nvSpPr>
        <p:spPr>
          <a:xfrm>
            <a:off x="1251678" y="1196788"/>
            <a:ext cx="10178322" cy="5432611"/>
          </a:xfrm>
        </p:spPr>
        <p:txBody>
          <a:bodyPr>
            <a:normAutofit fontScale="92500" lnSpcReduction="10000"/>
          </a:bodyPr>
          <a:lstStyle/>
          <a:p>
            <a:r>
              <a:rPr lang="en-US" b="1" dirty="0" smtClean="0"/>
              <a:t>Change </a:t>
            </a:r>
            <a:r>
              <a:rPr lang="en-US" b="1" dirty="0"/>
              <a:t>response mode </a:t>
            </a:r>
            <a:endParaRPr lang="en-US" dirty="0"/>
          </a:p>
          <a:p>
            <a:r>
              <a:rPr lang="en-US" b="1" dirty="0"/>
              <a:t>Provide an outline of the lesson</a:t>
            </a:r>
            <a:r>
              <a:rPr lang="en-US" dirty="0"/>
              <a:t>. </a:t>
            </a:r>
          </a:p>
          <a:p>
            <a:r>
              <a:rPr lang="en-US" b="1" dirty="0"/>
              <a:t>Encourage use of graphic organizers</a:t>
            </a:r>
            <a:r>
              <a:rPr lang="en-US" dirty="0"/>
              <a:t>. </a:t>
            </a:r>
          </a:p>
          <a:p>
            <a:r>
              <a:rPr lang="en-US" b="1" dirty="0"/>
              <a:t>Place students close to the teacher </a:t>
            </a:r>
            <a:endParaRPr lang="en-US" dirty="0"/>
          </a:p>
          <a:p>
            <a:r>
              <a:rPr lang="en-US" b="1" dirty="0"/>
              <a:t>Encourage use of assignment books or calendars </a:t>
            </a:r>
            <a:endParaRPr lang="en-US" dirty="0"/>
          </a:p>
          <a:p>
            <a:r>
              <a:rPr lang="en-US" b="1" dirty="0"/>
              <a:t>Have students turn lined paper vertically for math </a:t>
            </a:r>
            <a:endParaRPr lang="en-US" dirty="0"/>
          </a:p>
          <a:p>
            <a:r>
              <a:rPr lang="en-US" b="1" dirty="0"/>
              <a:t>Use cues to denote important items</a:t>
            </a:r>
            <a:r>
              <a:rPr lang="en-US" dirty="0"/>
              <a:t>. </a:t>
            </a:r>
            <a:endParaRPr lang="en-US" dirty="0" smtClean="0"/>
          </a:p>
          <a:p>
            <a:r>
              <a:rPr lang="en-US" b="1" dirty="0" smtClean="0"/>
              <a:t>Design </a:t>
            </a:r>
            <a:r>
              <a:rPr lang="en-US" b="1" dirty="0"/>
              <a:t>hierarchical worksheets </a:t>
            </a:r>
            <a:endParaRPr lang="en-US" dirty="0"/>
          </a:p>
          <a:p>
            <a:r>
              <a:rPr lang="en-US" b="1" dirty="0" smtClean="0"/>
              <a:t>Allow </a:t>
            </a:r>
            <a:r>
              <a:rPr lang="en-US" b="1" dirty="0"/>
              <a:t>use of instructional aids </a:t>
            </a:r>
            <a:endParaRPr lang="en-US" dirty="0"/>
          </a:p>
          <a:p>
            <a:r>
              <a:rPr lang="en-US" b="1" dirty="0" smtClean="0"/>
              <a:t>Display </a:t>
            </a:r>
            <a:r>
              <a:rPr lang="en-US" b="1" dirty="0"/>
              <a:t>work samples </a:t>
            </a:r>
            <a:endParaRPr lang="en-US" dirty="0"/>
          </a:p>
          <a:p>
            <a:r>
              <a:rPr lang="en-US" b="1" dirty="0" smtClean="0"/>
              <a:t>Use </a:t>
            </a:r>
            <a:r>
              <a:rPr lang="en-US" b="1" dirty="0"/>
              <a:t>peer-mediated learning</a:t>
            </a:r>
            <a:r>
              <a:rPr lang="en-US" dirty="0"/>
              <a:t>. </a:t>
            </a:r>
          </a:p>
          <a:p>
            <a:r>
              <a:rPr lang="en-US" b="1" dirty="0"/>
              <a:t>Use flexible work times </a:t>
            </a:r>
            <a:endParaRPr lang="en-US" dirty="0"/>
          </a:p>
          <a:p>
            <a:r>
              <a:rPr lang="en-US" b="1" dirty="0"/>
              <a:t>Provide additional practice </a:t>
            </a:r>
            <a:endParaRPr lang="en-US" dirty="0"/>
          </a:p>
          <a:p>
            <a:r>
              <a:rPr lang="en-US" b="1" dirty="0"/>
              <a:t>Use assignment substitutions or adjustments </a:t>
            </a:r>
            <a:endParaRPr lang="en-US" dirty="0"/>
          </a:p>
          <a:p>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90939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99250"/>
          </a:xfrm>
        </p:spPr>
        <p:txBody>
          <a:bodyPr>
            <a:noAutofit/>
          </a:bodyPr>
          <a:lstStyle/>
          <a:p>
            <a:r>
              <a:rPr lang="en-US" sz="2000" b="1" dirty="0" smtClean="0"/>
              <a:t>MULTISENSORY </a:t>
            </a:r>
            <a:r>
              <a:rPr lang="en-US" sz="2000" b="1" dirty="0"/>
              <a:t>STRUCTURED LANGUAGE TEACHING </a:t>
            </a:r>
            <a:endParaRPr lang="en-US" sz="2000" dirty="0"/>
          </a:p>
        </p:txBody>
      </p:sp>
      <p:sp>
        <p:nvSpPr>
          <p:cNvPr id="3" name="Content Placeholder 2"/>
          <p:cNvSpPr>
            <a:spLocks noGrp="1"/>
          </p:cNvSpPr>
          <p:nvPr>
            <p:ph idx="1"/>
          </p:nvPr>
        </p:nvSpPr>
        <p:spPr>
          <a:xfrm>
            <a:off x="1251678" y="981635"/>
            <a:ext cx="10178322" cy="4897957"/>
          </a:xfrm>
        </p:spPr>
        <p:txBody>
          <a:bodyPr/>
          <a:lstStyle/>
          <a:p>
            <a:r>
              <a:rPr lang="en-US" dirty="0" smtClean="0"/>
              <a:t>Multisensory </a:t>
            </a:r>
            <a:r>
              <a:rPr lang="en-US" dirty="0"/>
              <a:t>learning involves the use of visual, auditory, and kinesthetic-tactile pathways </a:t>
            </a:r>
            <a:r>
              <a:rPr lang="en-US" dirty="0" smtClean="0"/>
              <a:t>simultaneously </a:t>
            </a:r>
            <a:r>
              <a:rPr lang="en-US" dirty="0"/>
              <a:t>to enhance memory and learning of written language </a:t>
            </a:r>
          </a:p>
          <a:p>
            <a:r>
              <a:rPr lang="en-US" dirty="0"/>
              <a:t>Dyslexic students need a different approach to learning language from that employed in most classrooms</a:t>
            </a:r>
            <a:r>
              <a:rPr lang="en-US" i="1" dirty="0"/>
              <a:t>. </a:t>
            </a:r>
            <a:endParaRPr lang="en-US" dirty="0"/>
          </a:p>
          <a:p>
            <a:r>
              <a:rPr lang="en-US" i="1" dirty="0"/>
              <a:t>They need to be taught, slowly and thoroughly, the </a:t>
            </a:r>
            <a:r>
              <a:rPr lang="en-US" i="1" dirty="0" smtClean="0"/>
              <a:t>basic </a:t>
            </a:r>
            <a:r>
              <a:rPr lang="en-US" i="1" dirty="0"/>
              <a:t>elements of their </a:t>
            </a:r>
            <a:r>
              <a:rPr lang="en-US" i="1" dirty="0" smtClean="0"/>
              <a:t>language, the </a:t>
            </a:r>
            <a:r>
              <a:rPr lang="en-US" i="1" dirty="0"/>
              <a:t>sounds and the letters which represent </a:t>
            </a:r>
            <a:r>
              <a:rPr lang="en-US" i="1" dirty="0" smtClean="0"/>
              <a:t>them and </a:t>
            </a:r>
            <a:r>
              <a:rPr lang="en-US" i="1" dirty="0"/>
              <a:t>how to put these together and take them apart. They have to have lots of practice in having their writing hands, eyes, ears, and voices working together for conscious organization and retention of their learning.” </a:t>
            </a:r>
            <a:endParaRPr lang="en-US" dirty="0"/>
          </a:p>
          <a:p>
            <a:r>
              <a:rPr lang="en-US" dirty="0"/>
              <a:t>Teachers who use this approach help students </a:t>
            </a:r>
          </a:p>
        </p:txBody>
      </p:sp>
    </p:spTree>
    <p:extLst>
      <p:ext uri="{BB962C8B-B14F-4D97-AF65-F5344CB8AC3E}">
        <p14:creationId xmlns:p14="http://schemas.microsoft.com/office/powerpoint/2010/main" val="55678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SCREENING</a:t>
            </a:r>
            <a:r>
              <a:rPr lang="en-US" sz="2400" b="1" dirty="0"/>
              <a:t>, EVALUATION, AND DIAGNOSIS </a:t>
            </a:r>
            <a:endParaRPr lang="en-US" sz="2400" dirty="0"/>
          </a:p>
        </p:txBody>
      </p:sp>
      <p:sp>
        <p:nvSpPr>
          <p:cNvPr id="3" name="Content Placeholder 2"/>
          <p:cNvSpPr>
            <a:spLocks noGrp="1"/>
          </p:cNvSpPr>
          <p:nvPr>
            <p:ph idx="1"/>
          </p:nvPr>
        </p:nvSpPr>
        <p:spPr>
          <a:xfrm>
            <a:off x="1251678" y="979714"/>
            <a:ext cx="10178322" cy="5447211"/>
          </a:xfrm>
        </p:spPr>
        <p:txBody>
          <a:bodyPr>
            <a:normAutofit lnSpcReduction="10000"/>
          </a:bodyPr>
          <a:lstStyle/>
          <a:p>
            <a:endParaRPr lang="en-US" dirty="0"/>
          </a:p>
          <a:p>
            <a:r>
              <a:rPr lang="en-US" dirty="0"/>
              <a:t>Early identification and intervention with students who show the warning signs of dyslexia are critically important for better outcomes later on </a:t>
            </a:r>
            <a:endParaRPr lang="en-US" dirty="0" smtClean="0"/>
          </a:p>
          <a:p>
            <a:endParaRPr lang="en-US" dirty="0"/>
          </a:p>
          <a:p>
            <a:r>
              <a:rPr lang="en-US" dirty="0"/>
              <a:t>Researchers have identified the specific skill weaknesses that predict later reading difficulties, making early testing, identification, and remediation possible </a:t>
            </a:r>
            <a:endParaRPr lang="en-US" dirty="0" smtClean="0"/>
          </a:p>
          <a:p>
            <a:pPr marL="0" indent="0">
              <a:buNone/>
            </a:pPr>
            <a:endParaRPr lang="en-US" dirty="0"/>
          </a:p>
          <a:p>
            <a:r>
              <a:rPr lang="en-US" b="1" dirty="0" smtClean="0"/>
              <a:t>How </a:t>
            </a:r>
            <a:r>
              <a:rPr lang="en-US" b="1" dirty="0"/>
              <a:t>is dyslexia diagnosed? </a:t>
            </a:r>
            <a:endParaRPr lang="en-US" dirty="0"/>
          </a:p>
          <a:p>
            <a:r>
              <a:rPr lang="en-US" dirty="0"/>
              <a:t>A comprehensive evaluation typically includes intellectual and academic achievement testing, as well as an assessment of the critical underlying language skills that are closely linked to dyslexia </a:t>
            </a:r>
          </a:p>
          <a:p>
            <a:r>
              <a:rPr lang="en-US" dirty="0"/>
              <a:t>These include receptive (listening) and expressive language skills, phonological skills including phonemic awareness, and also a student’s ability to rapidly name letters and names. </a:t>
            </a:r>
          </a:p>
          <a:p>
            <a:r>
              <a:rPr lang="en-US" dirty="0"/>
              <a:t>A student’s ability to read lists of words in isolation, as well as words in context, should also be assessed. </a:t>
            </a:r>
            <a:endParaRPr lang="en-US" dirty="0" smtClean="0"/>
          </a:p>
          <a:p>
            <a:endParaRPr lang="en-US" dirty="0"/>
          </a:p>
        </p:txBody>
      </p:sp>
    </p:spTree>
    <p:extLst>
      <p:ext uri="{BB962C8B-B14F-4D97-AF65-F5344CB8AC3E}">
        <p14:creationId xmlns:p14="http://schemas.microsoft.com/office/powerpoint/2010/main" val="1245649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309946"/>
          </a:xfrm>
        </p:spPr>
        <p:txBody>
          <a:bodyPr>
            <a:noAutofit/>
          </a:bodyPr>
          <a:lstStyle/>
          <a:p>
            <a:r>
              <a:rPr lang="en-US" sz="2800" dirty="0" smtClean="0"/>
              <a:t>Evaluation </a:t>
            </a:r>
            <a:endParaRPr lang="en-US" sz="2800" dirty="0"/>
          </a:p>
        </p:txBody>
      </p:sp>
      <p:sp>
        <p:nvSpPr>
          <p:cNvPr id="3" name="Content Placeholder 2"/>
          <p:cNvSpPr>
            <a:spLocks noGrp="1"/>
          </p:cNvSpPr>
          <p:nvPr>
            <p:ph idx="1"/>
          </p:nvPr>
        </p:nvSpPr>
        <p:spPr>
          <a:xfrm>
            <a:off x="1251678" y="1149531"/>
            <a:ext cx="10178322" cy="4990012"/>
          </a:xfrm>
        </p:spPr>
        <p:txBody>
          <a:bodyPr>
            <a:normAutofit fontScale="92500" lnSpcReduction="10000"/>
          </a:bodyPr>
          <a:lstStyle/>
          <a:p>
            <a:pPr marL="0" indent="0">
              <a:buNone/>
            </a:pPr>
            <a:r>
              <a:rPr lang="en-US" b="1" dirty="0" smtClean="0"/>
              <a:t>Why </a:t>
            </a:r>
            <a:r>
              <a:rPr lang="en-US" b="1" dirty="0"/>
              <a:t>is evaluation important? </a:t>
            </a:r>
            <a:endParaRPr lang="en-US" dirty="0"/>
          </a:p>
          <a:p>
            <a:r>
              <a:rPr lang="en-US" dirty="0"/>
              <a:t>An evaluation is the process of gathering information to identify the factors contributing to a student’s difficulty with learning to read and spell. First, information is gathered from parents and teachers to understand development and the educational opportunities that have been provided. Then, tests are given to identify strengths and weaknesses that lead to a diagnosis and a tentative road map for intervention. Conclusions and recommendations are developed and reported. </a:t>
            </a:r>
            <a:endParaRPr lang="en-US" dirty="0" smtClean="0"/>
          </a:p>
          <a:p>
            <a:endParaRPr lang="en-US" dirty="0"/>
          </a:p>
          <a:p>
            <a:pPr marL="0" indent="0">
              <a:buNone/>
            </a:pPr>
            <a:r>
              <a:rPr lang="en-US" b="1" dirty="0"/>
              <a:t>When should a child be evaluated? </a:t>
            </a:r>
            <a:endParaRPr lang="en-US" dirty="0"/>
          </a:p>
          <a:p>
            <a:r>
              <a:rPr lang="en-US" dirty="0"/>
              <a:t>It is possible to identify potential reading problems in young children even before the problems turn into reading failure. Screenings should be used with all children in a school, beginning in kindergarten, to locate those students who </a:t>
            </a:r>
          </a:p>
          <a:p>
            <a:r>
              <a:rPr lang="en-US" dirty="0"/>
              <a:t>are “at risk” for reading difficulty. Preventive intervention should begin immediately, even if dyslexia is suspected. How the child responds to supplementary instruction will help determine if special education services are justified and necessary. </a:t>
            </a:r>
          </a:p>
        </p:txBody>
      </p:sp>
    </p:spTree>
    <p:extLst>
      <p:ext uri="{BB962C8B-B14F-4D97-AF65-F5344CB8AC3E}">
        <p14:creationId xmlns:p14="http://schemas.microsoft.com/office/powerpoint/2010/main" val="2386308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Focus areas</a:t>
            </a:r>
            <a:endParaRPr lang="en-US" sz="3200" dirty="0"/>
          </a:p>
        </p:txBody>
      </p:sp>
      <p:sp>
        <p:nvSpPr>
          <p:cNvPr id="3" name="Content Placeholder 2"/>
          <p:cNvSpPr>
            <a:spLocks noGrp="1"/>
          </p:cNvSpPr>
          <p:nvPr>
            <p:ph idx="1"/>
          </p:nvPr>
        </p:nvSpPr>
        <p:spPr>
          <a:xfrm>
            <a:off x="1251678" y="1254035"/>
            <a:ext cx="10178322" cy="4625558"/>
          </a:xfrm>
        </p:spPr>
        <p:txBody>
          <a:bodyPr/>
          <a:lstStyle/>
          <a:p>
            <a:r>
              <a:rPr lang="en-US" dirty="0" smtClean="0"/>
              <a:t>Dyslexia</a:t>
            </a:r>
          </a:p>
          <a:p>
            <a:r>
              <a:rPr lang="en-US" dirty="0" smtClean="0"/>
              <a:t>Causes</a:t>
            </a:r>
          </a:p>
          <a:p>
            <a:r>
              <a:rPr lang="en-US" dirty="0" smtClean="0"/>
              <a:t>Effects</a:t>
            </a:r>
          </a:p>
          <a:p>
            <a:r>
              <a:rPr lang="en-US" dirty="0" smtClean="0"/>
              <a:t>Misconceptions</a:t>
            </a:r>
          </a:p>
          <a:p>
            <a:r>
              <a:rPr lang="en-US" dirty="0" smtClean="0"/>
              <a:t>Signs and </a:t>
            </a:r>
            <a:r>
              <a:rPr lang="en-US" dirty="0" smtClean="0"/>
              <a:t>Symptoms </a:t>
            </a:r>
            <a:endParaRPr lang="en-US" dirty="0" smtClean="0"/>
          </a:p>
          <a:p>
            <a:r>
              <a:rPr lang="en-US" dirty="0" smtClean="0"/>
              <a:t>Social and </a:t>
            </a:r>
            <a:r>
              <a:rPr lang="en-US" dirty="0" smtClean="0"/>
              <a:t>Emotional Connection</a:t>
            </a:r>
          </a:p>
          <a:p>
            <a:r>
              <a:rPr lang="en-US" dirty="0" smtClean="0"/>
              <a:t>Classroom Strategies</a:t>
            </a:r>
          </a:p>
          <a:p>
            <a:r>
              <a:rPr lang="en-US" dirty="0" smtClean="0"/>
              <a:t>Screening</a:t>
            </a:r>
            <a:r>
              <a:rPr lang="en-US" dirty="0" smtClean="0"/>
              <a:t>, </a:t>
            </a:r>
            <a:r>
              <a:rPr lang="en-US" dirty="0" smtClean="0"/>
              <a:t>Evaluation </a:t>
            </a:r>
            <a:r>
              <a:rPr lang="en-US" dirty="0" smtClean="0"/>
              <a:t>and </a:t>
            </a:r>
            <a:r>
              <a:rPr lang="en-US" dirty="0" smtClean="0"/>
              <a:t>Diagnosis</a:t>
            </a:r>
            <a:endParaRPr lang="en-US" dirty="0" smtClean="0"/>
          </a:p>
          <a:p>
            <a:endParaRPr lang="en-US" dirty="0" smtClean="0"/>
          </a:p>
          <a:p>
            <a:endParaRPr lang="en-US" dirty="0"/>
          </a:p>
        </p:txBody>
      </p:sp>
    </p:spTree>
    <p:extLst>
      <p:ext uri="{BB962C8B-B14F-4D97-AF65-F5344CB8AC3E}">
        <p14:creationId xmlns:p14="http://schemas.microsoft.com/office/powerpoint/2010/main" val="1808962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32461"/>
          </a:xfrm>
        </p:spPr>
        <p:txBody>
          <a:bodyPr/>
          <a:lstStyle/>
          <a:p>
            <a:r>
              <a:rPr lang="en-US" dirty="0"/>
              <a:t>Special needs </a:t>
            </a:r>
            <a:r>
              <a:rPr lang="en-US" dirty="0" smtClean="0"/>
              <a:t>background</a:t>
            </a:r>
            <a:endParaRPr lang="en-US" dirty="0"/>
          </a:p>
        </p:txBody>
      </p:sp>
      <p:sp>
        <p:nvSpPr>
          <p:cNvPr id="3" name="Content Placeholder 2"/>
          <p:cNvSpPr>
            <a:spLocks noGrp="1"/>
          </p:cNvSpPr>
          <p:nvPr>
            <p:ph idx="1"/>
          </p:nvPr>
        </p:nvSpPr>
        <p:spPr>
          <a:xfrm>
            <a:off x="1251678" y="1423851"/>
            <a:ext cx="10178322" cy="4807132"/>
          </a:xfrm>
        </p:spPr>
        <p:txBody>
          <a:bodyPr>
            <a:normAutofit/>
          </a:bodyPr>
          <a:lstStyle/>
          <a:p>
            <a:pPr marL="0" indent="0">
              <a:buNone/>
            </a:pPr>
            <a:r>
              <a:rPr lang="en-US" b="1" dirty="0"/>
              <a:t>Special needs</a:t>
            </a:r>
          </a:p>
          <a:p>
            <a:pPr marL="0" indent="0">
              <a:buNone/>
            </a:pPr>
            <a:r>
              <a:rPr lang="en-US" dirty="0"/>
              <a:t>This refers to any various difficulties </a:t>
            </a:r>
            <a:r>
              <a:rPr lang="en-US" dirty="0" smtClean="0"/>
              <a:t>that </a:t>
            </a:r>
            <a:r>
              <a:rPr lang="en-US" dirty="0"/>
              <a:t>causes an individual to require additional or specialized services or accommodations (such as in education or recreation).</a:t>
            </a:r>
          </a:p>
          <a:p>
            <a:pPr marL="0" indent="0">
              <a:buNone/>
            </a:pPr>
            <a:r>
              <a:rPr lang="en-US" b="1"/>
              <a:t>C</a:t>
            </a:r>
            <a:r>
              <a:rPr lang="en-US" b="1" smtClean="0"/>
              <a:t>ategories</a:t>
            </a:r>
            <a:endParaRPr lang="en-US" b="1" dirty="0"/>
          </a:p>
          <a:p>
            <a:pPr marL="0" indent="0">
              <a:buNone/>
            </a:pPr>
            <a:r>
              <a:rPr lang="en-US" dirty="0"/>
              <a:t>It is categorized in many ways such as; autism, deafness, Emotional Disturbances, Intellectual Disability, multiple disabilities</a:t>
            </a:r>
            <a:r>
              <a:rPr lang="en-US" b="1" dirty="0"/>
              <a:t>, specific learning disabilities,</a:t>
            </a:r>
            <a:r>
              <a:rPr lang="en-US" dirty="0"/>
              <a:t> </a:t>
            </a:r>
            <a:r>
              <a:rPr lang="en-US" dirty="0" err="1"/>
              <a:t>etc</a:t>
            </a:r>
            <a:endParaRPr lang="en-US" dirty="0"/>
          </a:p>
          <a:p>
            <a:pPr marL="0" indent="0">
              <a:buNone/>
            </a:pPr>
            <a:r>
              <a:rPr lang="en-US" b="1" dirty="0"/>
              <a:t>Specific Learning Disabilities</a:t>
            </a:r>
          </a:p>
          <a:p>
            <a:pPr marL="0" indent="0">
              <a:buNone/>
            </a:pPr>
            <a:r>
              <a:rPr lang="en-US" dirty="0"/>
              <a:t>A disorder in one or more of the basic psychological processes involved in understanding or in using languages, spoken or written that may manifest itself in the  impact ability to listen think, speak read write, spell or do mathematical calculations.  In other ways they are neurological based process problems and it is commonly described with the term </a:t>
            </a:r>
            <a:r>
              <a:rPr lang="en-US" i="1" u="sng" dirty="0" err="1"/>
              <a:t>Dys</a:t>
            </a:r>
            <a:r>
              <a:rPr lang="en-US" i="1" u="sng" dirty="0"/>
              <a:t>-</a:t>
            </a:r>
            <a:r>
              <a:rPr lang="en-US" dirty="0"/>
              <a:t> which means difficulty, impaired, abnormal or bad…. Preferred word is </a:t>
            </a:r>
            <a:r>
              <a:rPr lang="en-US" b="1" dirty="0"/>
              <a:t>difficult</a:t>
            </a:r>
          </a:p>
        </p:txBody>
      </p:sp>
    </p:spTree>
    <p:extLst>
      <p:ext uri="{BB962C8B-B14F-4D97-AF65-F5344CB8AC3E}">
        <p14:creationId xmlns:p14="http://schemas.microsoft.com/office/powerpoint/2010/main" val="1839322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62644"/>
          </a:xfrm>
        </p:spPr>
        <p:txBody>
          <a:bodyPr>
            <a:normAutofit fontScale="90000"/>
          </a:bodyPr>
          <a:lstStyle/>
          <a:p>
            <a:r>
              <a:rPr lang="en-US" dirty="0"/>
              <a:t>Dyslexia</a:t>
            </a:r>
          </a:p>
        </p:txBody>
      </p:sp>
      <p:sp>
        <p:nvSpPr>
          <p:cNvPr id="3" name="Content Placeholder 2"/>
          <p:cNvSpPr>
            <a:spLocks noGrp="1"/>
          </p:cNvSpPr>
          <p:nvPr>
            <p:ph idx="1"/>
          </p:nvPr>
        </p:nvSpPr>
        <p:spPr>
          <a:xfrm>
            <a:off x="898980" y="1227907"/>
            <a:ext cx="10178322" cy="4885509"/>
          </a:xfrm>
        </p:spPr>
        <p:txBody>
          <a:bodyPr>
            <a:normAutofit lnSpcReduction="10000"/>
          </a:bodyPr>
          <a:lstStyle/>
          <a:p>
            <a:r>
              <a:rPr lang="en-US" i="1" dirty="0" err="1" smtClean="0"/>
              <a:t>Dsy</a:t>
            </a:r>
            <a:r>
              <a:rPr lang="en-US" i="1" dirty="0" smtClean="0"/>
              <a:t>- difficulty           </a:t>
            </a:r>
          </a:p>
          <a:p>
            <a:r>
              <a:rPr lang="en-US" i="1" dirty="0" err="1" smtClean="0"/>
              <a:t>Lexia</a:t>
            </a:r>
            <a:r>
              <a:rPr lang="en-US" i="1" dirty="0" smtClean="0"/>
              <a:t>- reading</a:t>
            </a:r>
          </a:p>
          <a:p>
            <a:r>
              <a:rPr lang="en-US" i="1" dirty="0" smtClean="0"/>
              <a:t>Dyslexia –difficulty in reading </a:t>
            </a:r>
            <a:endParaRPr lang="en-US" i="1" dirty="0"/>
          </a:p>
          <a:p>
            <a:r>
              <a:rPr lang="en-US" i="1" dirty="0" smtClean="0"/>
              <a:t>In simple ways dyslexia is a learning disorder that is characterized in by difficulty reading</a:t>
            </a:r>
          </a:p>
          <a:p>
            <a:r>
              <a:rPr lang="en-US" i="1" dirty="0" smtClean="0"/>
              <a:t>It is neurological in origin (disorder of the nerves and nervous system (nervous system network of the nerve cells and fibers which transmit nerve impulses between parts of the body)).   </a:t>
            </a:r>
          </a:p>
          <a:p>
            <a:r>
              <a:rPr lang="en-US" i="1" dirty="0" smtClean="0"/>
              <a:t>It </a:t>
            </a:r>
            <a:r>
              <a:rPr lang="en-US" i="1" dirty="0"/>
              <a:t>is characterized by difficulties with accurate and/or fluent word recognition and by poor spelling and decoding abilities. These difficulties typically result from a deficit in the phonological component of language that is often unexpected in relation to other cognitive abilities and the provision of effective classroom instruction</a:t>
            </a:r>
            <a:r>
              <a:rPr lang="en-US" i="1" dirty="0" smtClean="0"/>
              <a:t>.</a:t>
            </a:r>
          </a:p>
          <a:p>
            <a:r>
              <a:rPr lang="en-US" i="1" dirty="0" smtClean="0"/>
              <a:t> </a:t>
            </a:r>
            <a:r>
              <a:rPr lang="en-US" i="1" dirty="0"/>
              <a:t>Secondary consequences may include problems in reading comprehension and reduced reading experience that can impede the growth of vocabulary and background knowledge </a:t>
            </a:r>
            <a:endParaRPr lang="en-US" dirty="0"/>
          </a:p>
          <a:p>
            <a:r>
              <a:rPr lang="en-US" dirty="0"/>
              <a:t>Dyslexia is a language-based learning disability. </a:t>
            </a:r>
          </a:p>
        </p:txBody>
      </p:sp>
    </p:spTree>
    <p:extLst>
      <p:ext uri="{BB962C8B-B14F-4D97-AF65-F5344CB8AC3E}">
        <p14:creationId xmlns:p14="http://schemas.microsoft.com/office/powerpoint/2010/main" val="739791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1251678" y="1411941"/>
            <a:ext cx="10178322" cy="4467651"/>
          </a:xfrm>
        </p:spPr>
        <p:txBody>
          <a:bodyPr>
            <a:normAutofit/>
          </a:bodyPr>
          <a:lstStyle/>
          <a:p>
            <a:r>
              <a:rPr lang="en-US" dirty="0" smtClean="0"/>
              <a:t>The </a:t>
            </a:r>
            <a:r>
              <a:rPr lang="en-US" dirty="0"/>
              <a:t>exact causes of dyslexia are still not completely clear </a:t>
            </a:r>
          </a:p>
          <a:p>
            <a:r>
              <a:rPr lang="en-US" dirty="0"/>
              <a:t>but anatomical and brain imagery studies show differences in the way the brain of a person with dyslexia develops and functions </a:t>
            </a:r>
          </a:p>
          <a:p>
            <a:r>
              <a:rPr lang="en-US" dirty="0"/>
              <a:t>dyslexia runs in families; having a parent or sibling with dyslexia increases the probability that you will also have dyslexia. </a:t>
            </a:r>
          </a:p>
          <a:p>
            <a:r>
              <a:rPr lang="en-US" dirty="0"/>
              <a:t>Dyslexia occurs in people of all backgrounds and intellectual levels </a:t>
            </a:r>
          </a:p>
          <a:p>
            <a:r>
              <a:rPr lang="en-US" dirty="0"/>
              <a:t>People with dyslexia can be very bright. They are often capable or even gifted in areas such as art, computer science, design, drama, electronics, math, mechanics, music, physics, sales, and sports. </a:t>
            </a:r>
          </a:p>
        </p:txBody>
      </p:sp>
    </p:spTree>
    <p:extLst>
      <p:ext uri="{BB962C8B-B14F-4D97-AF65-F5344CB8AC3E}">
        <p14:creationId xmlns:p14="http://schemas.microsoft.com/office/powerpoint/2010/main" val="173177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023"/>
          </a:xfrm>
        </p:spPr>
        <p:txBody>
          <a:bodyPr>
            <a:normAutofit fontScale="90000"/>
          </a:bodyPr>
          <a:lstStyle/>
          <a:p>
            <a:r>
              <a:rPr lang="en-US" dirty="0" smtClean="0"/>
              <a:t>Effects of dyslexia</a:t>
            </a:r>
            <a:endParaRPr lang="en-US" dirty="0"/>
          </a:p>
        </p:txBody>
      </p:sp>
      <p:sp>
        <p:nvSpPr>
          <p:cNvPr id="3" name="Content Placeholder 2"/>
          <p:cNvSpPr>
            <a:spLocks noGrp="1"/>
          </p:cNvSpPr>
          <p:nvPr>
            <p:ph idx="1"/>
          </p:nvPr>
        </p:nvSpPr>
        <p:spPr>
          <a:xfrm>
            <a:off x="838200" y="1425388"/>
            <a:ext cx="10515600" cy="4751574"/>
          </a:xfrm>
        </p:spPr>
        <p:txBody>
          <a:bodyPr>
            <a:normAutofit/>
          </a:bodyPr>
          <a:lstStyle/>
          <a:p>
            <a:r>
              <a:rPr lang="en-US" dirty="0" smtClean="0"/>
              <a:t>Dyslexia </a:t>
            </a:r>
            <a:r>
              <a:rPr lang="en-US" dirty="0" smtClean="0"/>
              <a:t>differs from person to person </a:t>
            </a:r>
            <a:r>
              <a:rPr lang="en-US" dirty="0"/>
              <a:t>and depends on the severity of the condition and the timeliness and effectiveness of instruction or </a:t>
            </a:r>
            <a:r>
              <a:rPr lang="en-US" dirty="0" smtClean="0"/>
              <a:t>remediation</a:t>
            </a:r>
            <a:endParaRPr lang="en-US" dirty="0"/>
          </a:p>
          <a:p>
            <a:r>
              <a:rPr lang="en-US" dirty="0"/>
              <a:t>The core difficulty involves word recognition and reading fluency, spelling, </a:t>
            </a:r>
            <a:r>
              <a:rPr lang="en-US" dirty="0" smtClean="0"/>
              <a:t>and </a:t>
            </a:r>
            <a:r>
              <a:rPr lang="en-US" dirty="0"/>
              <a:t>writing </a:t>
            </a:r>
          </a:p>
          <a:p>
            <a:r>
              <a:rPr lang="en-US" dirty="0" smtClean="0"/>
              <a:t>Individuals </a:t>
            </a:r>
            <a:r>
              <a:rPr lang="en-US" dirty="0"/>
              <a:t>with dyslexia manage to learn early reading and spelling tasks, especially with excellent instruction, but later experience their most debilitating problems when more complex language skills are required, such as grammar, understanding textbook material, and writing essays. </a:t>
            </a:r>
          </a:p>
          <a:p>
            <a:r>
              <a:rPr lang="en-US" smtClean="0"/>
              <a:t>problems </a:t>
            </a:r>
            <a:r>
              <a:rPr lang="en-US" dirty="0"/>
              <a:t>with spoken language, even after they have been exposed to excellent language models in their homes and high quality language instruction in school </a:t>
            </a:r>
            <a:endParaRPr lang="en-US" dirty="0" smtClean="0"/>
          </a:p>
          <a:p>
            <a:endParaRPr lang="en-US" dirty="0"/>
          </a:p>
          <a:p>
            <a:endParaRPr lang="en-US" dirty="0"/>
          </a:p>
        </p:txBody>
      </p:sp>
    </p:spTree>
    <p:extLst>
      <p:ext uri="{BB962C8B-B14F-4D97-AF65-F5344CB8AC3E}">
        <p14:creationId xmlns:p14="http://schemas.microsoft.com/office/powerpoint/2010/main" val="1929925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fontScale="90000"/>
          </a:bodyPr>
          <a:lstStyle/>
          <a:p>
            <a:r>
              <a:rPr lang="en-US" b="1" dirty="0" smtClean="0"/>
              <a:t>misconceptions exist regarding dyslexia </a:t>
            </a:r>
            <a:endParaRPr lang="en-US" dirty="0" smtClean="0"/>
          </a:p>
        </p:txBody>
      </p:sp>
      <p:sp>
        <p:nvSpPr>
          <p:cNvPr id="3" name="Content Placeholder 2"/>
          <p:cNvSpPr>
            <a:spLocks noGrp="1"/>
          </p:cNvSpPr>
          <p:nvPr>
            <p:ph idx="1"/>
          </p:nvPr>
        </p:nvSpPr>
        <p:spPr>
          <a:xfrm>
            <a:off x="838200" y="1485991"/>
            <a:ext cx="10515600" cy="4351338"/>
          </a:xfrm>
        </p:spPr>
        <p:txBody>
          <a:bodyPr>
            <a:normAutofit/>
          </a:bodyPr>
          <a:lstStyle/>
          <a:p>
            <a:endParaRPr lang="en-US" dirty="0"/>
          </a:p>
          <a:p>
            <a:r>
              <a:rPr lang="en-US" dirty="0" smtClean="0"/>
              <a:t>‘’read </a:t>
            </a:r>
            <a:r>
              <a:rPr lang="en-US" dirty="0"/>
              <a:t>backwards.” </a:t>
            </a:r>
            <a:r>
              <a:rPr lang="en-US" dirty="0" smtClean="0"/>
              <a:t>-Their </a:t>
            </a:r>
            <a:r>
              <a:rPr lang="en-US" dirty="0"/>
              <a:t>spelling can look quite jumbled at times not because they read or see words backwards, but because students have trouble remembering letter symbols for sounds and letter patterns in </a:t>
            </a:r>
            <a:r>
              <a:rPr lang="en-US" dirty="0" smtClean="0"/>
              <a:t>words</a:t>
            </a:r>
            <a:r>
              <a:rPr lang="en-US" dirty="0"/>
              <a:t>. </a:t>
            </a:r>
          </a:p>
          <a:p>
            <a:r>
              <a:rPr lang="en-US" dirty="0" smtClean="0"/>
              <a:t>Dyslexia </a:t>
            </a:r>
            <a:r>
              <a:rPr lang="en-US" dirty="0"/>
              <a:t>is not a disease and, therefore, there is no cure. </a:t>
            </a:r>
          </a:p>
          <a:p>
            <a:r>
              <a:rPr lang="en-US" dirty="0"/>
              <a:t>With proper diagnosis, appropriate and timely instruction, hard work, and support from family, teachers, friends, and others, individuals who have dyslexia can succeed in school and later as adults. </a:t>
            </a:r>
          </a:p>
          <a:p>
            <a:r>
              <a:rPr lang="en-US" dirty="0"/>
              <a:t>Individuals with dyslexia do not have a lower level of intelligence. In fact, more often than not, the complete opposite is </a:t>
            </a:r>
            <a:r>
              <a:rPr lang="en-US" dirty="0" smtClean="0"/>
              <a:t>true</a:t>
            </a:r>
            <a:endParaRPr lang="en-US" dirty="0"/>
          </a:p>
        </p:txBody>
      </p:sp>
    </p:spTree>
    <p:extLst>
      <p:ext uri="{BB962C8B-B14F-4D97-AF65-F5344CB8AC3E}">
        <p14:creationId xmlns:p14="http://schemas.microsoft.com/office/powerpoint/2010/main" val="1425344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217"/>
          </a:xfrm>
        </p:spPr>
        <p:txBody>
          <a:bodyPr>
            <a:normAutofit fontScale="90000"/>
          </a:bodyPr>
          <a:lstStyle/>
          <a:p>
            <a:r>
              <a:rPr lang="en-US" dirty="0"/>
              <a:t/>
            </a:r>
            <a:br>
              <a:rPr lang="en-US" dirty="0"/>
            </a:br>
            <a:r>
              <a:rPr lang="en-US" b="1" dirty="0" smtClean="0"/>
              <a:t>Signs and Symptoms of Dyslexia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General </a:t>
            </a:r>
            <a:r>
              <a:rPr lang="en-US" dirty="0"/>
              <a:t>problems experienced by people with dyslexia include the following: </a:t>
            </a:r>
          </a:p>
          <a:p>
            <a:r>
              <a:rPr lang="en-US" dirty="0" smtClean="0"/>
              <a:t> </a:t>
            </a:r>
            <a:r>
              <a:rPr lang="en-US" dirty="0"/>
              <a:t>Learning to speak </a:t>
            </a:r>
          </a:p>
          <a:p>
            <a:r>
              <a:rPr lang="en-US" dirty="0" smtClean="0"/>
              <a:t> </a:t>
            </a:r>
            <a:r>
              <a:rPr lang="en-US" dirty="0"/>
              <a:t>Learning letters and their sounds </a:t>
            </a:r>
          </a:p>
          <a:p>
            <a:r>
              <a:rPr lang="en-US" dirty="0" smtClean="0"/>
              <a:t>Organizing </a:t>
            </a:r>
            <a:r>
              <a:rPr lang="en-US" dirty="0"/>
              <a:t>written and spoken language </a:t>
            </a:r>
          </a:p>
          <a:p>
            <a:r>
              <a:rPr lang="en-US" dirty="0" smtClean="0"/>
              <a:t> </a:t>
            </a:r>
            <a:r>
              <a:rPr lang="en-US" dirty="0"/>
              <a:t>Memorizing number facts </a:t>
            </a:r>
          </a:p>
          <a:p>
            <a:r>
              <a:rPr lang="en-US" dirty="0" smtClean="0"/>
              <a:t> </a:t>
            </a:r>
            <a:r>
              <a:rPr lang="en-US" dirty="0"/>
              <a:t>Reading quickly enough to comprehend </a:t>
            </a:r>
          </a:p>
          <a:p>
            <a:r>
              <a:rPr lang="en-US" dirty="0" smtClean="0"/>
              <a:t> </a:t>
            </a:r>
            <a:r>
              <a:rPr lang="en-US" dirty="0"/>
              <a:t>Keeping up with and comprehending longer reading assignments </a:t>
            </a:r>
          </a:p>
          <a:p>
            <a:r>
              <a:rPr lang="en-US" dirty="0" smtClean="0"/>
              <a:t> </a:t>
            </a:r>
            <a:r>
              <a:rPr lang="en-US" dirty="0"/>
              <a:t>Spelling </a:t>
            </a:r>
          </a:p>
          <a:p>
            <a:r>
              <a:rPr lang="en-US" dirty="0" smtClean="0"/>
              <a:t> </a:t>
            </a:r>
            <a:r>
              <a:rPr lang="en-US" dirty="0"/>
              <a:t>Learning a foreign language </a:t>
            </a:r>
          </a:p>
          <a:p>
            <a:r>
              <a:rPr lang="en-US" dirty="0" smtClean="0"/>
              <a:t> </a:t>
            </a:r>
            <a:r>
              <a:rPr lang="en-US" dirty="0"/>
              <a:t>Correctly doing math operations </a:t>
            </a:r>
          </a:p>
        </p:txBody>
      </p:sp>
    </p:spTree>
    <p:extLst>
      <p:ext uri="{BB962C8B-B14F-4D97-AF65-F5344CB8AC3E}">
        <p14:creationId xmlns:p14="http://schemas.microsoft.com/office/powerpoint/2010/main" val="732351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1526"/>
          </a:xfrm>
        </p:spPr>
        <p:txBody>
          <a:bodyPr>
            <a:normAutofit fontScale="90000"/>
          </a:bodyPr>
          <a:lstStyle/>
          <a:p>
            <a:r>
              <a:rPr lang="en-US" dirty="0" smtClean="0"/>
              <a:t>Symptoms &amp; signs cont.</a:t>
            </a:r>
            <a:endParaRPr lang="en-US" dirty="0"/>
          </a:p>
        </p:txBody>
      </p:sp>
      <p:sp>
        <p:nvSpPr>
          <p:cNvPr id="3" name="Content Placeholder 2"/>
          <p:cNvSpPr>
            <a:spLocks noGrp="1"/>
          </p:cNvSpPr>
          <p:nvPr>
            <p:ph idx="1"/>
          </p:nvPr>
        </p:nvSpPr>
        <p:spPr>
          <a:xfrm>
            <a:off x="838200" y="1097281"/>
            <a:ext cx="10515600" cy="5210311"/>
          </a:xfrm>
        </p:spPr>
        <p:txBody>
          <a:bodyPr>
            <a:normAutofit/>
          </a:bodyPr>
          <a:lstStyle/>
          <a:p>
            <a:pPr marL="0" indent="0">
              <a:buNone/>
            </a:pPr>
            <a:r>
              <a:rPr lang="en-US" b="1" dirty="0" smtClean="0"/>
              <a:t>Some </a:t>
            </a:r>
            <a:r>
              <a:rPr lang="en-US" b="1" dirty="0"/>
              <a:t>specific signs for elementary aged children may include: </a:t>
            </a:r>
            <a:endParaRPr lang="en-US" b="1" dirty="0" smtClean="0"/>
          </a:p>
          <a:p>
            <a:r>
              <a:rPr lang="en-US" dirty="0" smtClean="0"/>
              <a:t> </a:t>
            </a:r>
            <a:r>
              <a:rPr lang="en-US" dirty="0"/>
              <a:t>Difficulty with remembering simple sequences such as counting to 20, naming the days of the week, or reciting the alphabet </a:t>
            </a:r>
          </a:p>
          <a:p>
            <a:r>
              <a:rPr lang="en-US" dirty="0" smtClean="0"/>
              <a:t> </a:t>
            </a:r>
            <a:r>
              <a:rPr lang="en-US" dirty="0"/>
              <a:t>Difficulty understanding the rhyming of words, such as knowing that </a:t>
            </a:r>
            <a:r>
              <a:rPr lang="en-US" i="1" dirty="0"/>
              <a:t>fat </a:t>
            </a:r>
            <a:r>
              <a:rPr lang="en-US" dirty="0"/>
              <a:t>rhymes with </a:t>
            </a:r>
            <a:r>
              <a:rPr lang="en-US" i="1" dirty="0"/>
              <a:t>cat </a:t>
            </a:r>
            <a:endParaRPr lang="en-US" dirty="0"/>
          </a:p>
          <a:p>
            <a:r>
              <a:rPr lang="en-US" dirty="0" smtClean="0"/>
              <a:t> </a:t>
            </a:r>
            <a:r>
              <a:rPr lang="en-US" dirty="0"/>
              <a:t>Trouble recognizing words that begin with the same sound (for example, that </a:t>
            </a:r>
            <a:r>
              <a:rPr lang="en-US" i="1" dirty="0"/>
              <a:t>b</a:t>
            </a:r>
            <a:r>
              <a:rPr lang="en-US" dirty="0"/>
              <a:t>ird, </a:t>
            </a:r>
            <a:r>
              <a:rPr lang="en-US" i="1" dirty="0"/>
              <a:t>b</a:t>
            </a:r>
            <a:r>
              <a:rPr lang="en-US" dirty="0"/>
              <a:t>aby”, and </a:t>
            </a:r>
            <a:r>
              <a:rPr lang="en-US" i="1" dirty="0"/>
              <a:t>b</a:t>
            </a:r>
            <a:r>
              <a:rPr lang="en-US" dirty="0"/>
              <a:t>ig all start with </a:t>
            </a:r>
            <a:r>
              <a:rPr lang="en-US" i="1" dirty="0"/>
              <a:t>b</a:t>
            </a:r>
            <a:r>
              <a:rPr lang="en-US" dirty="0"/>
              <a:t>) </a:t>
            </a:r>
          </a:p>
          <a:p>
            <a:r>
              <a:rPr lang="en-US" dirty="0" smtClean="0"/>
              <a:t> </a:t>
            </a:r>
            <a:r>
              <a:rPr lang="en-US" dirty="0"/>
              <a:t>Pronunciation difficulties </a:t>
            </a:r>
          </a:p>
          <a:p>
            <a:r>
              <a:rPr lang="en-US" dirty="0"/>
              <a:t>Trouble easily clapping hands to the rhythm of a song </a:t>
            </a:r>
          </a:p>
          <a:p>
            <a:r>
              <a:rPr lang="en-US" dirty="0" smtClean="0"/>
              <a:t>Difficulty </a:t>
            </a:r>
            <a:r>
              <a:rPr lang="en-US" dirty="0"/>
              <a:t>with word retrieval (frequently uses words like “stuff” and “that thing” rather than specific words to name objects) </a:t>
            </a:r>
            <a:endParaRPr lang="en-US" dirty="0" smtClean="0"/>
          </a:p>
          <a:p>
            <a:r>
              <a:rPr lang="en-US" dirty="0" smtClean="0"/>
              <a:t> </a:t>
            </a:r>
            <a:r>
              <a:rPr lang="en-US" dirty="0"/>
              <a:t>Trouble remembering names of places and people </a:t>
            </a:r>
            <a:endParaRPr lang="en-US" dirty="0" smtClean="0"/>
          </a:p>
          <a:p>
            <a:r>
              <a:rPr lang="en-US" dirty="0" smtClean="0"/>
              <a:t> </a:t>
            </a:r>
            <a:r>
              <a:rPr lang="en-US" dirty="0"/>
              <a:t>Difficulty remembering spoken directions </a:t>
            </a:r>
            <a:endParaRPr lang="en-US" dirty="0" smtClean="0"/>
          </a:p>
          <a:p>
            <a:endParaRPr lang="en-US" dirty="0"/>
          </a:p>
          <a:p>
            <a:endParaRPr lang="en-US" dirty="0"/>
          </a:p>
        </p:txBody>
      </p:sp>
    </p:spTree>
    <p:extLst>
      <p:ext uri="{BB962C8B-B14F-4D97-AF65-F5344CB8AC3E}">
        <p14:creationId xmlns:p14="http://schemas.microsoft.com/office/powerpoint/2010/main" val="265287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3191</TotalTime>
  <Words>2125</Words>
  <Application>Microsoft Office PowerPoint</Application>
  <PresentationFormat>Widescreen</PresentationFormat>
  <Paragraphs>189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Agency FB</vt:lpstr>
      <vt:lpstr>Arial</vt:lpstr>
      <vt:lpstr>Bahnschrift</vt:lpstr>
      <vt:lpstr>Bauhaus 93</vt:lpstr>
      <vt:lpstr>Century Gothic</vt:lpstr>
      <vt:lpstr>Gill Sans MT</vt:lpstr>
      <vt:lpstr>Impact</vt:lpstr>
      <vt:lpstr>Wingdings</vt:lpstr>
      <vt:lpstr>Badge</vt:lpstr>
      <vt:lpstr>Dyslexia awareness 2019     send-special educational needs and disabilities  </vt:lpstr>
      <vt:lpstr>Focus areas</vt:lpstr>
      <vt:lpstr>Special needs background</vt:lpstr>
      <vt:lpstr>Dyslexia</vt:lpstr>
      <vt:lpstr>causes</vt:lpstr>
      <vt:lpstr>Effects of dyslexia</vt:lpstr>
      <vt:lpstr>misconceptions exist regarding dyslexia </vt:lpstr>
      <vt:lpstr> Signs and Symptoms of Dyslexia </vt:lpstr>
      <vt:lpstr>Symptoms &amp; signs cont.</vt:lpstr>
      <vt:lpstr>Note</vt:lpstr>
      <vt:lpstr> Social and Emotional Connection </vt:lpstr>
      <vt:lpstr>Social and emotional cont…</vt:lpstr>
      <vt:lpstr>CLASSROOM STRATEGIES, TIPS AND TOOLS </vt:lpstr>
      <vt:lpstr>Accommodations Involving Materials </vt:lpstr>
      <vt:lpstr>Accommodations Involving Interactive Instruction </vt:lpstr>
      <vt:lpstr> Accommodations Involving Student Performance </vt:lpstr>
      <vt:lpstr>MULTISENSORY STRUCTURED LANGUAGE TEACHING </vt:lpstr>
      <vt:lpstr>SCREENING, EVALUATION, AND DIAGNOSIS </vt:lpstr>
      <vt:lpstr>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56</cp:revision>
  <dcterms:created xsi:type="dcterms:W3CDTF">2019-08-20T05:49:43Z</dcterms:created>
  <dcterms:modified xsi:type="dcterms:W3CDTF">2019-10-07T11:23:53Z</dcterms:modified>
</cp:coreProperties>
</file>